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B4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44" y="2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AFED36-3800-4C1A-9447-A5557A3BF8A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16BCB76-F5A0-4158-AD47-748A780D946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F33EE8-24C8-4A00-BAB1-6BA427A75E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E4CCA-FDF3-4075-A8A2-DC2285256793}" type="datetimeFigureOut">
              <a:rPr lang="en-AU" smtClean="0"/>
              <a:t>18/02/2025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6111E5-A608-4E35-8CED-7D54914216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67EC9E-BE40-481A-B76D-6BCD1C00AF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128A2-448C-4B9E-B8FB-17D53E30961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1941574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18D009-E4BD-4C69-8494-E58EDEFF55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A7469A0-BC9D-42AA-A3AF-9EB6C55944E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933F27-3D9C-4DFF-AD85-059AC0A46A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E4CCA-FDF3-4075-A8A2-DC2285256793}" type="datetimeFigureOut">
              <a:rPr lang="en-AU" smtClean="0"/>
              <a:t>18/02/2025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CA3D77-4759-424D-A422-266ED837ED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F39B11E-233D-4F97-B457-A71AC3BACC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128A2-448C-4B9E-B8FB-17D53E30961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7448690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C51F09A-782D-41B6-92AB-691FE3667E2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7E54425-6797-4721-9E57-1E8A82EC1F1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F0D221-8395-40EE-991A-5B6748C258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E4CCA-FDF3-4075-A8A2-DC2285256793}" type="datetimeFigureOut">
              <a:rPr lang="en-AU" smtClean="0"/>
              <a:t>18/02/2025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53045D-5C95-4060-A437-FBF82C9EDA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1006B1-49D8-4530-BD9F-7BAE93AC32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128A2-448C-4B9E-B8FB-17D53E30961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1242375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A65050-6ABD-4BC8-881A-6B613129C6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BDDCFB-81A7-449E-AA6B-CDB3FE4436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27C387D-BE15-4B02-9486-02BBC2A508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E4CCA-FDF3-4075-A8A2-DC2285256793}" type="datetimeFigureOut">
              <a:rPr lang="en-AU" smtClean="0"/>
              <a:t>18/02/2025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6F6C31-CE16-48CE-9402-C577BEE1F3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39A5F7-DC16-418C-AE0F-806D43606F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128A2-448C-4B9E-B8FB-17D53E30961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942276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ED578A-7744-4C5E-9370-494359C260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5935C13-9909-4EF4-AF26-9AB5114A99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4F5E21-9536-4D7B-A043-70588A2FCF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E4CCA-FDF3-4075-A8A2-DC2285256793}" type="datetimeFigureOut">
              <a:rPr lang="en-AU" smtClean="0"/>
              <a:t>18/02/2025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921E3A-270C-4E4B-A2D6-C1FD7A8AB8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BEAB03-C276-459C-B47E-880D247A33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128A2-448C-4B9E-B8FB-17D53E30961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8000788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017453-DDD4-4BD0-BE58-399850507D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0400F9-05E9-4F40-84C3-031185BEDC9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094547B-671E-4D60-A0F9-42C8CA3C176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DD80D43-9105-49B1-9D6E-EADED37BCC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E4CCA-FDF3-4075-A8A2-DC2285256793}" type="datetimeFigureOut">
              <a:rPr lang="en-AU" smtClean="0"/>
              <a:t>18/02/2025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AA95493-8839-4E12-9958-29C91A197E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FFCF676-FD00-4435-97ED-9DEC063E2E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128A2-448C-4B9E-B8FB-17D53E30961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4974991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227EF8-926B-41AB-8426-573420A7DF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7752A54-80ED-4C04-B206-E6537E4F0B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357D115-FE4B-4EE5-8D4F-01B82B4C747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65B09DD-DEE8-4470-9E87-79B36796329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4ED85C9-AD27-4699-AD1A-5961AC8B955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5A2EE50-3EB8-45BA-8EE1-37D8748FD5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E4CCA-FDF3-4075-A8A2-DC2285256793}" type="datetimeFigureOut">
              <a:rPr lang="en-AU" smtClean="0"/>
              <a:t>18/02/2025</a:t>
            </a:fld>
            <a:endParaRPr lang="en-AU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6D96E24-262D-4202-8C97-0437E829B7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DE857B4-1638-4BC6-BEF9-9ACBBC908A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128A2-448C-4B9E-B8FB-17D53E30961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4418568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D49C0F-DC91-4CB9-96B1-3770269B1C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854026D-B82C-49CA-BCFF-455566BAE4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E4CCA-FDF3-4075-A8A2-DC2285256793}" type="datetimeFigureOut">
              <a:rPr lang="en-AU" smtClean="0"/>
              <a:t>18/02/2025</a:t>
            </a:fld>
            <a:endParaRPr lang="en-AU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6B90D9C-D450-4430-A3A0-9922D62A4E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94BFDF9-3EA4-4D56-B428-51692DE3E6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128A2-448C-4B9E-B8FB-17D53E30961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7426018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00D3E76-D0B6-4554-AFF0-5EC3B72318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E4CCA-FDF3-4075-A8A2-DC2285256793}" type="datetimeFigureOut">
              <a:rPr lang="en-AU" smtClean="0"/>
              <a:t>18/02/2025</a:t>
            </a:fld>
            <a:endParaRPr lang="en-AU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F917C04-FBEF-4E82-A0B4-F82C0CCE1D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A5E2C15-A3B5-419F-A605-6A9BD4E3AB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128A2-448C-4B9E-B8FB-17D53E30961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231851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B6C5B1-8B49-4696-BD8E-09E7D91B49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B5FB60-FCF8-4C1F-9690-F61685C29D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4B0467B-054C-4BFA-98F8-ED3DE1EAAD2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CBEAA28-3360-44D0-A92E-1AFC1E4A1D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E4CCA-FDF3-4075-A8A2-DC2285256793}" type="datetimeFigureOut">
              <a:rPr lang="en-AU" smtClean="0"/>
              <a:t>18/02/2025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327840C-B4E6-4356-8212-3A4CA4BC70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9ECC007-0471-405C-8F2C-AE685B3BF4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128A2-448C-4B9E-B8FB-17D53E30961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7190316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9C3D2A-6825-450B-84CA-A414B307C6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E802D78-D492-489D-BF60-A0272195951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C94CEB4-840E-4D20-84FA-68C6D93095E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C167BCB-9639-4D2B-B086-15502143C6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E4CCA-FDF3-4075-A8A2-DC2285256793}" type="datetimeFigureOut">
              <a:rPr lang="en-AU" smtClean="0"/>
              <a:t>18/02/2025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A2BA0F0-26BD-405A-AB3B-35B80636D1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655BE3C-729D-4215-A3E0-A5FA128DC2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128A2-448C-4B9E-B8FB-17D53E30961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3487116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75EFE77-1D21-4D69-A78C-7344216F12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9C6BE7E-19CC-42C1-86CF-1252EFA8E8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8867E0-F5C8-4716-8213-5908AEAC95B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6E4CCA-FDF3-4075-A8A2-DC2285256793}" type="datetimeFigureOut">
              <a:rPr lang="en-AU" smtClean="0"/>
              <a:t>18/02/2025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3702EE-1934-4685-BC50-101B1AEE0C1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132205B-BD29-45B6-884C-D2CA6D75A34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A128A2-448C-4B9E-B8FB-17D53E30961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1009834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Arrow: Chevron 7">
            <a:extLst>
              <a:ext uri="{FF2B5EF4-FFF2-40B4-BE49-F238E27FC236}">
                <a16:creationId xmlns:a16="http://schemas.microsoft.com/office/drawing/2014/main" id="{17A524B8-A718-47A1-9AB6-C4BEE115DCF2}"/>
              </a:ext>
            </a:extLst>
          </p:cNvPr>
          <p:cNvSpPr>
            <a:spLocks noChangeAspect="1"/>
          </p:cNvSpPr>
          <p:nvPr/>
        </p:nvSpPr>
        <p:spPr>
          <a:xfrm>
            <a:off x="145035" y="2886983"/>
            <a:ext cx="1065600" cy="382236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dirty="0">
                <a:solidFill>
                  <a:schemeClr val="bg1"/>
                </a:solidFill>
              </a:rPr>
              <a:t>2014</a:t>
            </a:r>
          </a:p>
        </p:txBody>
      </p:sp>
      <p:sp>
        <p:nvSpPr>
          <p:cNvPr id="9" name="Arrow: Chevron 8">
            <a:extLst>
              <a:ext uri="{FF2B5EF4-FFF2-40B4-BE49-F238E27FC236}">
                <a16:creationId xmlns:a16="http://schemas.microsoft.com/office/drawing/2014/main" id="{EDC2C320-9F30-404E-9630-02ED3C616D50}"/>
              </a:ext>
            </a:extLst>
          </p:cNvPr>
          <p:cNvSpPr>
            <a:spLocks noChangeAspect="1"/>
          </p:cNvSpPr>
          <p:nvPr/>
        </p:nvSpPr>
        <p:spPr>
          <a:xfrm>
            <a:off x="1171926" y="2886983"/>
            <a:ext cx="1065600" cy="382236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dirty="0">
                <a:solidFill>
                  <a:schemeClr val="bg1"/>
                </a:solidFill>
              </a:rPr>
              <a:t>2015</a:t>
            </a:r>
          </a:p>
        </p:txBody>
      </p:sp>
      <p:sp>
        <p:nvSpPr>
          <p:cNvPr id="10" name="Arrow: Chevron 9">
            <a:extLst>
              <a:ext uri="{FF2B5EF4-FFF2-40B4-BE49-F238E27FC236}">
                <a16:creationId xmlns:a16="http://schemas.microsoft.com/office/drawing/2014/main" id="{9474BA85-98F0-4D44-9CA6-9C0CC1DA5CC7}"/>
              </a:ext>
            </a:extLst>
          </p:cNvPr>
          <p:cNvSpPr>
            <a:spLocks noChangeAspect="1"/>
          </p:cNvSpPr>
          <p:nvPr/>
        </p:nvSpPr>
        <p:spPr>
          <a:xfrm>
            <a:off x="2189486" y="2886983"/>
            <a:ext cx="1065600" cy="382236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dirty="0">
                <a:solidFill>
                  <a:schemeClr val="bg1"/>
                </a:solidFill>
              </a:rPr>
              <a:t>2016</a:t>
            </a:r>
          </a:p>
        </p:txBody>
      </p:sp>
      <p:sp>
        <p:nvSpPr>
          <p:cNvPr id="11" name="Arrow: Chevron 10">
            <a:extLst>
              <a:ext uri="{FF2B5EF4-FFF2-40B4-BE49-F238E27FC236}">
                <a16:creationId xmlns:a16="http://schemas.microsoft.com/office/drawing/2014/main" id="{E67DCC6F-63DB-4C69-85E1-1203C54D740B}"/>
              </a:ext>
            </a:extLst>
          </p:cNvPr>
          <p:cNvSpPr>
            <a:spLocks noChangeAspect="1"/>
          </p:cNvSpPr>
          <p:nvPr/>
        </p:nvSpPr>
        <p:spPr>
          <a:xfrm>
            <a:off x="3197715" y="2886983"/>
            <a:ext cx="1065600" cy="382236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dirty="0">
                <a:solidFill>
                  <a:schemeClr val="bg1"/>
                </a:solidFill>
              </a:rPr>
              <a:t>2017</a:t>
            </a:r>
          </a:p>
        </p:txBody>
      </p:sp>
      <p:sp>
        <p:nvSpPr>
          <p:cNvPr id="12" name="Arrow: Chevron 11">
            <a:extLst>
              <a:ext uri="{FF2B5EF4-FFF2-40B4-BE49-F238E27FC236}">
                <a16:creationId xmlns:a16="http://schemas.microsoft.com/office/drawing/2014/main" id="{5AA93CE3-90BB-45D9-A8E7-531F57B4D5A9}"/>
              </a:ext>
            </a:extLst>
          </p:cNvPr>
          <p:cNvSpPr>
            <a:spLocks noChangeAspect="1"/>
          </p:cNvSpPr>
          <p:nvPr/>
        </p:nvSpPr>
        <p:spPr>
          <a:xfrm>
            <a:off x="4196630" y="2886983"/>
            <a:ext cx="1065600" cy="382236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dirty="0">
                <a:solidFill>
                  <a:schemeClr val="bg1"/>
                </a:solidFill>
              </a:rPr>
              <a:t>2018</a:t>
            </a:r>
          </a:p>
        </p:txBody>
      </p:sp>
      <p:sp>
        <p:nvSpPr>
          <p:cNvPr id="13" name="Arrow: Chevron 12">
            <a:extLst>
              <a:ext uri="{FF2B5EF4-FFF2-40B4-BE49-F238E27FC236}">
                <a16:creationId xmlns:a16="http://schemas.microsoft.com/office/drawing/2014/main" id="{32C3B97B-C85B-481B-9A7D-42174A508AEC}"/>
              </a:ext>
            </a:extLst>
          </p:cNvPr>
          <p:cNvSpPr>
            <a:spLocks noChangeAspect="1"/>
          </p:cNvSpPr>
          <p:nvPr/>
        </p:nvSpPr>
        <p:spPr>
          <a:xfrm>
            <a:off x="5204869" y="2886983"/>
            <a:ext cx="1065600" cy="382236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dirty="0">
                <a:solidFill>
                  <a:schemeClr val="bg1"/>
                </a:solidFill>
              </a:rPr>
              <a:t>2019</a:t>
            </a:r>
          </a:p>
        </p:txBody>
      </p:sp>
      <p:grpSp>
        <p:nvGrpSpPr>
          <p:cNvPr id="25" name="Group 24">
            <a:extLst>
              <a:ext uri="{FF2B5EF4-FFF2-40B4-BE49-F238E27FC236}">
                <a16:creationId xmlns:a16="http://schemas.microsoft.com/office/drawing/2014/main" id="{E6C20CBB-8834-42CB-96E8-F74573B7ED92}"/>
              </a:ext>
            </a:extLst>
          </p:cNvPr>
          <p:cNvGrpSpPr/>
          <p:nvPr/>
        </p:nvGrpSpPr>
        <p:grpSpPr>
          <a:xfrm>
            <a:off x="283032" y="1424105"/>
            <a:ext cx="959707" cy="828000"/>
            <a:chOff x="902043" y="1474574"/>
            <a:chExt cx="959707" cy="840258"/>
          </a:xfrm>
        </p:grpSpPr>
        <p:sp>
          <p:nvSpPr>
            <p:cNvPr id="15" name="Rectangle: Rounded Corners 14">
              <a:extLst>
                <a:ext uri="{FF2B5EF4-FFF2-40B4-BE49-F238E27FC236}">
                  <a16:creationId xmlns:a16="http://schemas.microsoft.com/office/drawing/2014/main" id="{8BF50200-19FA-4C43-ADD9-D096B1057989}"/>
                </a:ext>
              </a:extLst>
            </p:cNvPr>
            <p:cNvSpPr/>
            <p:nvPr/>
          </p:nvSpPr>
          <p:spPr>
            <a:xfrm>
              <a:off x="902043" y="1474574"/>
              <a:ext cx="959707" cy="840258"/>
            </a:xfrm>
            <a:prstGeom prst="roundRect">
              <a:avLst/>
            </a:prstGeom>
            <a:noFill/>
            <a:ln>
              <a:solidFill>
                <a:srgbClr val="002B4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4FC36AA7-E855-43C2-8AA7-FE7B81FA6AF8}"/>
                </a:ext>
              </a:extLst>
            </p:cNvPr>
            <p:cNvSpPr txBox="1"/>
            <p:nvPr/>
          </p:nvSpPr>
          <p:spPr>
            <a:xfrm>
              <a:off x="902043" y="1544955"/>
              <a:ext cx="959707" cy="646331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AU" sz="1200" dirty="0">
                  <a:solidFill>
                    <a:srgbClr val="002B49"/>
                  </a:solidFill>
                </a:rPr>
                <a:t>ATS formed by Aurora principals</a:t>
              </a:r>
            </a:p>
          </p:txBody>
        </p: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AD08DB43-254C-448A-A1B9-D260EA0157C3}"/>
              </a:ext>
            </a:extLst>
          </p:cNvPr>
          <p:cNvGrpSpPr/>
          <p:nvPr/>
        </p:nvGrpSpPr>
        <p:grpSpPr>
          <a:xfrm>
            <a:off x="2634694" y="1424105"/>
            <a:ext cx="818351" cy="828000"/>
            <a:chOff x="4358264" y="1466335"/>
            <a:chExt cx="818351" cy="848497"/>
          </a:xfrm>
        </p:grpSpPr>
        <p:sp>
          <p:nvSpPr>
            <p:cNvPr id="18" name="Rectangle: Rounded Corners 17">
              <a:extLst>
                <a:ext uri="{FF2B5EF4-FFF2-40B4-BE49-F238E27FC236}">
                  <a16:creationId xmlns:a16="http://schemas.microsoft.com/office/drawing/2014/main" id="{F83469D3-DDF2-42AE-B0F7-AE777DBADC9E}"/>
                </a:ext>
              </a:extLst>
            </p:cNvPr>
            <p:cNvSpPr/>
            <p:nvPr/>
          </p:nvSpPr>
          <p:spPr>
            <a:xfrm>
              <a:off x="4358264" y="1466335"/>
              <a:ext cx="818351" cy="848497"/>
            </a:xfrm>
            <a:prstGeom prst="roundRect">
              <a:avLst/>
            </a:prstGeom>
            <a:noFill/>
            <a:ln>
              <a:solidFill>
                <a:srgbClr val="002B4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40563CD0-CC84-4042-B2A9-F4B649090878}"/>
                </a:ext>
              </a:extLst>
            </p:cNvPr>
            <p:cNvSpPr txBox="1"/>
            <p:nvPr/>
          </p:nvSpPr>
          <p:spPr>
            <a:xfrm>
              <a:off x="4370037" y="1483322"/>
              <a:ext cx="806578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AU" sz="1200" dirty="0">
                  <a:solidFill>
                    <a:srgbClr val="002B49"/>
                  </a:solidFill>
                </a:rPr>
                <a:t>Initial 20% secured in TMS</a:t>
              </a:r>
            </a:p>
          </p:txBody>
        </p:sp>
      </p:grpSp>
      <p:grpSp>
        <p:nvGrpSpPr>
          <p:cNvPr id="27" name="Group 26">
            <a:extLst>
              <a:ext uri="{FF2B5EF4-FFF2-40B4-BE49-F238E27FC236}">
                <a16:creationId xmlns:a16="http://schemas.microsoft.com/office/drawing/2014/main" id="{C778A3E3-6941-4969-91C5-301A56ED17BE}"/>
              </a:ext>
            </a:extLst>
          </p:cNvPr>
          <p:cNvGrpSpPr/>
          <p:nvPr/>
        </p:nvGrpSpPr>
        <p:grpSpPr>
          <a:xfrm>
            <a:off x="3509764" y="1424105"/>
            <a:ext cx="730486" cy="828000"/>
            <a:chOff x="6204922" y="1474573"/>
            <a:chExt cx="730486" cy="848497"/>
          </a:xfrm>
        </p:grpSpPr>
        <p:sp>
          <p:nvSpPr>
            <p:cNvPr id="19" name="Rectangle: Rounded Corners 18">
              <a:extLst>
                <a:ext uri="{FF2B5EF4-FFF2-40B4-BE49-F238E27FC236}">
                  <a16:creationId xmlns:a16="http://schemas.microsoft.com/office/drawing/2014/main" id="{32C81D59-A6A6-4A6B-94F8-7AE065FF8A37}"/>
                </a:ext>
              </a:extLst>
            </p:cNvPr>
            <p:cNvSpPr/>
            <p:nvPr/>
          </p:nvSpPr>
          <p:spPr>
            <a:xfrm>
              <a:off x="6204923" y="1474573"/>
              <a:ext cx="730485" cy="848497"/>
            </a:xfrm>
            <a:prstGeom prst="roundRect">
              <a:avLst/>
            </a:prstGeom>
            <a:noFill/>
            <a:ln>
              <a:solidFill>
                <a:srgbClr val="002B4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B02E2B15-D072-4906-81CA-7E4A667CA585}"/>
                </a:ext>
              </a:extLst>
            </p:cNvPr>
            <p:cNvSpPr txBox="1"/>
            <p:nvPr/>
          </p:nvSpPr>
          <p:spPr>
            <a:xfrm>
              <a:off x="6204922" y="1645797"/>
              <a:ext cx="73048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AU" sz="1200" dirty="0">
                  <a:solidFill>
                    <a:srgbClr val="002B49"/>
                  </a:solidFill>
                </a:rPr>
                <a:t>ATS lists on ASX</a:t>
              </a:r>
            </a:p>
          </p:txBody>
        </p:sp>
      </p:grpSp>
      <p:grpSp>
        <p:nvGrpSpPr>
          <p:cNvPr id="30" name="Group 29">
            <a:extLst>
              <a:ext uri="{FF2B5EF4-FFF2-40B4-BE49-F238E27FC236}">
                <a16:creationId xmlns:a16="http://schemas.microsoft.com/office/drawing/2014/main" id="{50426D80-1D4A-4517-A548-6DC54433E125}"/>
              </a:ext>
            </a:extLst>
          </p:cNvPr>
          <p:cNvGrpSpPr/>
          <p:nvPr/>
        </p:nvGrpSpPr>
        <p:grpSpPr>
          <a:xfrm>
            <a:off x="4274460" y="1424105"/>
            <a:ext cx="1122835" cy="828000"/>
            <a:chOff x="7972819" y="1474919"/>
            <a:chExt cx="1122835" cy="848497"/>
          </a:xfrm>
        </p:grpSpPr>
        <p:sp>
          <p:nvSpPr>
            <p:cNvPr id="20" name="Rectangle: Rounded Corners 19">
              <a:extLst>
                <a:ext uri="{FF2B5EF4-FFF2-40B4-BE49-F238E27FC236}">
                  <a16:creationId xmlns:a16="http://schemas.microsoft.com/office/drawing/2014/main" id="{85467D5E-BDF8-4E7A-8AEB-B135747E7E21}"/>
                </a:ext>
              </a:extLst>
            </p:cNvPr>
            <p:cNvSpPr/>
            <p:nvPr/>
          </p:nvSpPr>
          <p:spPr>
            <a:xfrm>
              <a:off x="7995718" y="1474919"/>
              <a:ext cx="1060161" cy="848497"/>
            </a:xfrm>
            <a:prstGeom prst="roundRect">
              <a:avLst/>
            </a:prstGeom>
            <a:noFill/>
            <a:ln>
              <a:solidFill>
                <a:srgbClr val="002B4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D12A3E97-1142-49F2-A4CD-E4CDBF5E5E25}"/>
                </a:ext>
              </a:extLst>
            </p:cNvPr>
            <p:cNvSpPr txBox="1"/>
            <p:nvPr/>
          </p:nvSpPr>
          <p:spPr>
            <a:xfrm>
              <a:off x="7972819" y="1567416"/>
              <a:ext cx="1122835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AU" sz="1200" dirty="0">
                  <a:solidFill>
                    <a:srgbClr val="002B49"/>
                  </a:solidFill>
                </a:rPr>
                <a:t>ATS announces Encana Acquisition</a:t>
              </a:r>
            </a:p>
          </p:txBody>
        </p:sp>
      </p:grpSp>
      <p:grpSp>
        <p:nvGrpSpPr>
          <p:cNvPr id="37" name="Group 36">
            <a:extLst>
              <a:ext uri="{FF2B5EF4-FFF2-40B4-BE49-F238E27FC236}">
                <a16:creationId xmlns:a16="http://schemas.microsoft.com/office/drawing/2014/main" id="{7DC82741-B7FE-4532-8BEA-8AAE9E4BB884}"/>
              </a:ext>
            </a:extLst>
          </p:cNvPr>
          <p:cNvGrpSpPr/>
          <p:nvPr/>
        </p:nvGrpSpPr>
        <p:grpSpPr>
          <a:xfrm>
            <a:off x="6886045" y="1424105"/>
            <a:ext cx="1520868" cy="828000"/>
            <a:chOff x="9342602" y="1466335"/>
            <a:chExt cx="1309816" cy="848497"/>
          </a:xfrm>
        </p:grpSpPr>
        <p:sp>
          <p:nvSpPr>
            <p:cNvPr id="21" name="Rectangle: Rounded Corners 20">
              <a:extLst>
                <a:ext uri="{FF2B5EF4-FFF2-40B4-BE49-F238E27FC236}">
                  <a16:creationId xmlns:a16="http://schemas.microsoft.com/office/drawing/2014/main" id="{E370A8BD-71EE-4648-B6B9-5A162402FB41}"/>
                </a:ext>
              </a:extLst>
            </p:cNvPr>
            <p:cNvSpPr/>
            <p:nvPr/>
          </p:nvSpPr>
          <p:spPr>
            <a:xfrm>
              <a:off x="9342602" y="1466335"/>
              <a:ext cx="1309816" cy="848497"/>
            </a:xfrm>
            <a:prstGeom prst="roundRect">
              <a:avLst/>
            </a:prstGeom>
            <a:noFill/>
            <a:ln>
              <a:solidFill>
                <a:srgbClr val="002B4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F72E4502-4D5C-4FFE-B112-2E1B4047633B}"/>
                </a:ext>
              </a:extLst>
            </p:cNvPr>
            <p:cNvSpPr txBox="1"/>
            <p:nvPr/>
          </p:nvSpPr>
          <p:spPr>
            <a:xfrm>
              <a:off x="9464557" y="1540470"/>
              <a:ext cx="1065905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AU" sz="1200" dirty="0">
                  <a:solidFill>
                    <a:srgbClr val="002B49"/>
                  </a:solidFill>
                </a:rPr>
                <a:t>ATS carries out 6 well initial drilling program </a:t>
              </a:r>
            </a:p>
          </p:txBody>
        </p:sp>
      </p:grpSp>
      <p:grpSp>
        <p:nvGrpSpPr>
          <p:cNvPr id="32" name="Group 31">
            <a:extLst>
              <a:ext uri="{FF2B5EF4-FFF2-40B4-BE49-F238E27FC236}">
                <a16:creationId xmlns:a16="http://schemas.microsoft.com/office/drawing/2014/main" id="{F4E3CD71-ED6D-4927-993C-786AACF1DBC0}"/>
              </a:ext>
            </a:extLst>
          </p:cNvPr>
          <p:cNvGrpSpPr/>
          <p:nvPr/>
        </p:nvGrpSpPr>
        <p:grpSpPr>
          <a:xfrm>
            <a:off x="5346859" y="1424105"/>
            <a:ext cx="1520868" cy="828000"/>
            <a:chOff x="6006935" y="1474573"/>
            <a:chExt cx="954019" cy="848497"/>
          </a:xfrm>
        </p:grpSpPr>
        <p:sp>
          <p:nvSpPr>
            <p:cNvPr id="33" name="Rectangle: Rounded Corners 32">
              <a:extLst>
                <a:ext uri="{FF2B5EF4-FFF2-40B4-BE49-F238E27FC236}">
                  <a16:creationId xmlns:a16="http://schemas.microsoft.com/office/drawing/2014/main" id="{B90B2F1F-52C0-47C7-BB22-1D1CA9712A2F}"/>
                </a:ext>
              </a:extLst>
            </p:cNvPr>
            <p:cNvSpPr/>
            <p:nvPr/>
          </p:nvSpPr>
          <p:spPr>
            <a:xfrm>
              <a:off x="6048740" y="1474573"/>
              <a:ext cx="886669" cy="848497"/>
            </a:xfrm>
            <a:prstGeom prst="roundRect">
              <a:avLst/>
            </a:prstGeom>
            <a:noFill/>
            <a:ln>
              <a:solidFill>
                <a:srgbClr val="002B4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id="{889086D4-B20B-435A-9FF0-B05BC707F24C}"/>
                </a:ext>
              </a:extLst>
            </p:cNvPr>
            <p:cNvSpPr txBox="1"/>
            <p:nvPr/>
          </p:nvSpPr>
          <p:spPr>
            <a:xfrm>
              <a:off x="6006935" y="1598040"/>
              <a:ext cx="954019" cy="662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AU" sz="1200" dirty="0">
                  <a:solidFill>
                    <a:srgbClr val="002B49"/>
                  </a:solidFill>
                </a:rPr>
                <a:t>ATS announces </a:t>
              </a:r>
            </a:p>
            <a:p>
              <a:pPr algn="ctr"/>
              <a:r>
                <a:rPr lang="en-AU" sz="1200" dirty="0">
                  <a:solidFill>
                    <a:srgbClr val="002B49"/>
                  </a:solidFill>
                </a:rPr>
                <a:t>US$75m Macquarie </a:t>
              </a:r>
            </a:p>
            <a:p>
              <a:pPr algn="ctr"/>
              <a:r>
                <a:rPr lang="en-AU" sz="1200" dirty="0">
                  <a:solidFill>
                    <a:srgbClr val="002B49"/>
                  </a:solidFill>
                </a:rPr>
                <a:t>facility</a:t>
              </a:r>
            </a:p>
          </p:txBody>
        </p:sp>
      </p:grp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2F172720-A7DA-49BF-9F83-D3D6CA12CCBF}"/>
              </a:ext>
            </a:extLst>
          </p:cNvPr>
          <p:cNvCxnSpPr>
            <a:cxnSpLocks/>
            <a:stCxn id="15" idx="2"/>
            <a:endCxn id="8" idx="0"/>
          </p:cNvCxnSpPr>
          <p:nvPr/>
        </p:nvCxnSpPr>
        <p:spPr>
          <a:xfrm flipH="1">
            <a:off x="582276" y="2252105"/>
            <a:ext cx="180610" cy="634878"/>
          </a:xfrm>
          <a:prstGeom prst="line">
            <a:avLst/>
          </a:prstGeom>
          <a:ln w="28575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ECA6C9C6-D884-4F0A-98A7-1CCBF3C6C3A3}"/>
              </a:ext>
            </a:extLst>
          </p:cNvPr>
          <p:cNvCxnSpPr>
            <a:cxnSpLocks/>
            <a:stCxn id="42" idx="2"/>
            <a:endCxn id="9" idx="0"/>
          </p:cNvCxnSpPr>
          <p:nvPr/>
        </p:nvCxnSpPr>
        <p:spPr>
          <a:xfrm flipH="1">
            <a:off x="1609167" y="2246128"/>
            <a:ext cx="332728" cy="640855"/>
          </a:xfrm>
          <a:prstGeom prst="line">
            <a:avLst/>
          </a:prstGeom>
          <a:ln w="28575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B0C26023-84FD-4F7C-832F-457C52796F06}"/>
              </a:ext>
            </a:extLst>
          </p:cNvPr>
          <p:cNvCxnSpPr>
            <a:cxnSpLocks/>
            <a:stCxn id="22" idx="2"/>
            <a:endCxn id="9" idx="0"/>
          </p:cNvCxnSpPr>
          <p:nvPr/>
        </p:nvCxnSpPr>
        <p:spPr>
          <a:xfrm flipH="1">
            <a:off x="1609167" y="2251605"/>
            <a:ext cx="1440589" cy="635378"/>
          </a:xfrm>
          <a:prstGeom prst="line">
            <a:avLst/>
          </a:prstGeom>
          <a:ln w="28575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82A7EBC0-05E7-42B0-8BBE-3E8213D74F8F}"/>
              </a:ext>
            </a:extLst>
          </p:cNvPr>
          <p:cNvCxnSpPr>
            <a:cxnSpLocks/>
            <a:stCxn id="19" idx="2"/>
            <a:endCxn id="10" idx="0"/>
          </p:cNvCxnSpPr>
          <p:nvPr/>
        </p:nvCxnSpPr>
        <p:spPr>
          <a:xfrm flipH="1">
            <a:off x="2626727" y="2252105"/>
            <a:ext cx="1248281" cy="634878"/>
          </a:xfrm>
          <a:prstGeom prst="line">
            <a:avLst/>
          </a:prstGeom>
          <a:ln w="28575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2B1572EC-48EE-4B42-B910-9C30581F1576}"/>
              </a:ext>
            </a:extLst>
          </p:cNvPr>
          <p:cNvCxnSpPr>
            <a:cxnSpLocks/>
            <a:stCxn id="20" idx="2"/>
            <a:endCxn id="11" idx="0"/>
          </p:cNvCxnSpPr>
          <p:nvPr/>
        </p:nvCxnSpPr>
        <p:spPr>
          <a:xfrm flipH="1">
            <a:off x="3634956" y="2252105"/>
            <a:ext cx="1192484" cy="634878"/>
          </a:xfrm>
          <a:prstGeom prst="line">
            <a:avLst/>
          </a:prstGeom>
          <a:ln w="28575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>
            <a:extLst>
              <a:ext uri="{FF2B5EF4-FFF2-40B4-BE49-F238E27FC236}">
                <a16:creationId xmlns:a16="http://schemas.microsoft.com/office/drawing/2014/main" id="{3609A84E-280E-4883-8A54-0E0E62001110}"/>
              </a:ext>
            </a:extLst>
          </p:cNvPr>
          <p:cNvCxnSpPr>
            <a:cxnSpLocks/>
            <a:stCxn id="33" idx="2"/>
            <a:endCxn id="12" idx="0"/>
          </p:cNvCxnSpPr>
          <p:nvPr/>
        </p:nvCxnSpPr>
        <p:spPr>
          <a:xfrm flipH="1">
            <a:off x="4633871" y="2252105"/>
            <a:ext cx="1486383" cy="634878"/>
          </a:xfrm>
          <a:prstGeom prst="line">
            <a:avLst/>
          </a:prstGeom>
          <a:ln w="28575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>
            <a:extLst>
              <a:ext uri="{FF2B5EF4-FFF2-40B4-BE49-F238E27FC236}">
                <a16:creationId xmlns:a16="http://schemas.microsoft.com/office/drawing/2014/main" id="{75262265-FE28-476E-A774-B17DF3E1C518}"/>
              </a:ext>
            </a:extLst>
          </p:cNvPr>
          <p:cNvCxnSpPr>
            <a:cxnSpLocks/>
            <a:stCxn id="21" idx="2"/>
            <a:endCxn id="13" idx="0"/>
          </p:cNvCxnSpPr>
          <p:nvPr/>
        </p:nvCxnSpPr>
        <p:spPr>
          <a:xfrm flipH="1">
            <a:off x="5642110" y="2252105"/>
            <a:ext cx="2004369" cy="634878"/>
          </a:xfrm>
          <a:prstGeom prst="line">
            <a:avLst/>
          </a:prstGeom>
          <a:ln w="28575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" name="TextBox 91">
            <a:extLst>
              <a:ext uri="{FF2B5EF4-FFF2-40B4-BE49-F238E27FC236}">
                <a16:creationId xmlns:a16="http://schemas.microsoft.com/office/drawing/2014/main" id="{9AC67906-A793-4ABA-B2AB-2DFF705BA8FD}"/>
              </a:ext>
            </a:extLst>
          </p:cNvPr>
          <p:cNvSpPr txBox="1"/>
          <p:nvPr/>
        </p:nvSpPr>
        <p:spPr>
          <a:xfrm>
            <a:off x="295146" y="977378"/>
            <a:ext cx="12137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u="sng" dirty="0"/>
              <a:t>Milestones</a:t>
            </a:r>
          </a:p>
        </p:txBody>
      </p:sp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AAB4E6DE-8D45-4A53-A256-6E79C173853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7560057"/>
              </p:ext>
            </p:extLst>
          </p:nvPr>
        </p:nvGraphicFramePr>
        <p:xfrm>
          <a:off x="410738" y="4264193"/>
          <a:ext cx="10921400" cy="168588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20893">
                  <a:extLst>
                    <a:ext uri="{9D8B030D-6E8A-4147-A177-3AD203B41FA5}">
                      <a16:colId xmlns:a16="http://schemas.microsoft.com/office/drawing/2014/main" val="2746000637"/>
                    </a:ext>
                  </a:extLst>
                </a:gridCol>
                <a:gridCol w="5790196">
                  <a:extLst>
                    <a:ext uri="{9D8B030D-6E8A-4147-A177-3AD203B41FA5}">
                      <a16:colId xmlns:a16="http://schemas.microsoft.com/office/drawing/2014/main" val="4018220579"/>
                    </a:ext>
                  </a:extLst>
                </a:gridCol>
                <a:gridCol w="2310311">
                  <a:extLst>
                    <a:ext uri="{9D8B030D-6E8A-4147-A177-3AD203B41FA5}">
                      <a16:colId xmlns:a16="http://schemas.microsoft.com/office/drawing/2014/main" val="3594623182"/>
                    </a:ext>
                  </a:extLst>
                </a:gridCol>
              </a:tblGrid>
              <a:tr h="304583">
                <a:tc>
                  <a:txBody>
                    <a:bodyPr/>
                    <a:lstStyle/>
                    <a:p>
                      <a:pPr algn="r"/>
                      <a:endParaRPr lang="en-AU" sz="1400" b="1" dirty="0">
                        <a:solidFill>
                          <a:srgbClr val="002B49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AU" sz="1400" b="0" dirty="0">
                        <a:solidFill>
                          <a:srgbClr val="002B49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400" b="1" dirty="0">
                          <a:solidFill>
                            <a:srgbClr val="002B49"/>
                          </a:solidFill>
                        </a:rPr>
                        <a:t>YE 2024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9335489"/>
                  </a:ext>
                </a:extLst>
              </a:tr>
              <a:tr h="345907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400" b="1" dirty="0">
                          <a:solidFill>
                            <a:srgbClr val="002B49"/>
                          </a:solidFill>
                        </a:rPr>
                        <a:t>Reserve and Resources - Most Likely Recoverable Oil 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en-AU" sz="1400" b="0" dirty="0">
                        <a:solidFill>
                          <a:srgbClr val="002B49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AU" sz="1400" b="0" dirty="0">
                        <a:solidFill>
                          <a:srgbClr val="002B49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25141565"/>
                  </a:ext>
                </a:extLst>
              </a:tr>
              <a:tr h="425582">
                <a:tc gridSpan="2">
                  <a:txBody>
                    <a:bodyPr/>
                    <a:lstStyle/>
                    <a:p>
                      <a:pPr algn="r"/>
                      <a:r>
                        <a:rPr lang="en-AU" sz="1400" dirty="0">
                          <a:solidFill>
                            <a:srgbClr val="002B49"/>
                          </a:solidFill>
                        </a:rPr>
                        <a:t> 2P Reserves plus 2C Contingent Resource (million </a:t>
                      </a:r>
                      <a:r>
                        <a:rPr lang="en-AU" sz="1400" dirty="0" err="1">
                          <a:solidFill>
                            <a:srgbClr val="002B49"/>
                          </a:solidFill>
                        </a:rPr>
                        <a:t>bbls</a:t>
                      </a:r>
                      <a:r>
                        <a:rPr lang="en-AU" sz="1400" dirty="0">
                          <a:solidFill>
                            <a:srgbClr val="002B49"/>
                          </a:solidFill>
                        </a:rPr>
                        <a:t>)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r"/>
                      <a:r>
                        <a:rPr lang="en-AU" sz="1400" dirty="0">
                          <a:solidFill>
                            <a:srgbClr val="002B49"/>
                          </a:solidFill>
                        </a:rPr>
                        <a:t>Most Likely Recoverable Oil – 2P Reserves plus 2C Contingent Resource – 2C (million </a:t>
                      </a:r>
                      <a:r>
                        <a:rPr lang="en-AU" sz="1400" dirty="0" err="1">
                          <a:solidFill>
                            <a:srgbClr val="002B49"/>
                          </a:solidFill>
                        </a:rPr>
                        <a:t>bbls</a:t>
                      </a:r>
                      <a:r>
                        <a:rPr lang="en-AU" sz="1400" dirty="0">
                          <a:solidFill>
                            <a:srgbClr val="002B49"/>
                          </a:solidFill>
                        </a:rPr>
                        <a:t>)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400" dirty="0">
                          <a:solidFill>
                            <a:srgbClr val="002B49"/>
                          </a:solidFill>
                        </a:rPr>
                        <a:t>65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15399122"/>
                  </a:ext>
                </a:extLst>
              </a:tr>
              <a:tr h="304583">
                <a:tc>
                  <a:txBody>
                    <a:bodyPr/>
                    <a:lstStyle/>
                    <a:p>
                      <a:pPr algn="l"/>
                      <a:r>
                        <a:rPr lang="en-AU" sz="1400" b="1" dirty="0">
                          <a:solidFill>
                            <a:srgbClr val="002B49"/>
                          </a:solidFill>
                        </a:rPr>
                        <a:t>Acreage Position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AU" sz="1400" dirty="0">
                          <a:solidFill>
                            <a:srgbClr val="002B49"/>
                          </a:solidFill>
                        </a:rPr>
                        <a:t>Net Acreage in TMS Core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400" dirty="0">
                          <a:solidFill>
                            <a:srgbClr val="002B49"/>
                          </a:solidFill>
                        </a:rPr>
                        <a:t>48,000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47216196"/>
                  </a:ext>
                </a:extLst>
              </a:tr>
              <a:tr h="304583">
                <a:tc>
                  <a:txBody>
                    <a:bodyPr/>
                    <a:lstStyle/>
                    <a:p>
                      <a:pPr algn="l"/>
                      <a:r>
                        <a:rPr lang="en-AU" sz="1400" b="1" dirty="0">
                          <a:solidFill>
                            <a:srgbClr val="002B49"/>
                          </a:solidFill>
                        </a:rPr>
                        <a:t>Annual Production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AU" sz="1400" dirty="0">
                          <a:solidFill>
                            <a:srgbClr val="002B49"/>
                          </a:solidFill>
                        </a:rPr>
                        <a:t>Net Production (after royalties) (000’ </a:t>
                      </a:r>
                      <a:r>
                        <a:rPr lang="en-AU" sz="1400" dirty="0" err="1">
                          <a:solidFill>
                            <a:srgbClr val="002B49"/>
                          </a:solidFill>
                        </a:rPr>
                        <a:t>bbls</a:t>
                      </a:r>
                      <a:r>
                        <a:rPr lang="en-AU" sz="1400" dirty="0">
                          <a:solidFill>
                            <a:srgbClr val="002B49"/>
                          </a:solidFill>
                        </a:rPr>
                        <a:t>)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400" dirty="0">
                          <a:solidFill>
                            <a:srgbClr val="002B49"/>
                          </a:solidFill>
                        </a:rPr>
                        <a:t>192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38017396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EBF5FFDD-BCF9-43CA-B0DA-6C2F9B0FB7E1}"/>
              </a:ext>
            </a:extLst>
          </p:cNvPr>
          <p:cNvSpPr txBox="1"/>
          <p:nvPr/>
        </p:nvSpPr>
        <p:spPr>
          <a:xfrm>
            <a:off x="354217" y="3734251"/>
            <a:ext cx="37818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u="sng" dirty="0"/>
              <a:t>Key TMS asset metrics at year end</a:t>
            </a:r>
            <a:endParaRPr lang="en-AU" dirty="0"/>
          </a:p>
        </p:txBody>
      </p:sp>
      <p:sp>
        <p:nvSpPr>
          <p:cNvPr id="40" name="Arrow: Chevron 39">
            <a:extLst>
              <a:ext uri="{FF2B5EF4-FFF2-40B4-BE49-F238E27FC236}">
                <a16:creationId xmlns:a16="http://schemas.microsoft.com/office/drawing/2014/main" id="{CF54D2D5-6F42-4E85-BB14-7622D0F49738}"/>
              </a:ext>
            </a:extLst>
          </p:cNvPr>
          <p:cNvSpPr>
            <a:spLocks noChangeAspect="1"/>
          </p:cNvSpPr>
          <p:nvPr/>
        </p:nvSpPr>
        <p:spPr>
          <a:xfrm>
            <a:off x="6203770" y="2886983"/>
            <a:ext cx="1065600" cy="382236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dirty="0">
                <a:solidFill>
                  <a:schemeClr val="bg1"/>
                </a:solidFill>
              </a:rPr>
              <a:t>2020</a:t>
            </a:r>
          </a:p>
        </p:txBody>
      </p:sp>
      <p:grpSp>
        <p:nvGrpSpPr>
          <p:cNvPr id="54" name="Group 53">
            <a:extLst>
              <a:ext uri="{FF2B5EF4-FFF2-40B4-BE49-F238E27FC236}">
                <a16:creationId xmlns:a16="http://schemas.microsoft.com/office/drawing/2014/main" id="{39D6A7A0-FE1F-4337-93C3-9260FB8C1E98}"/>
              </a:ext>
            </a:extLst>
          </p:cNvPr>
          <p:cNvGrpSpPr/>
          <p:nvPr/>
        </p:nvGrpSpPr>
        <p:grpSpPr>
          <a:xfrm>
            <a:off x="8476726" y="1424105"/>
            <a:ext cx="2927396" cy="830997"/>
            <a:chOff x="9342602" y="1773950"/>
            <a:chExt cx="1309816" cy="2628870"/>
          </a:xfrm>
        </p:grpSpPr>
        <p:sp>
          <p:nvSpPr>
            <p:cNvPr id="55" name="Rectangle: Rounded Corners 54">
              <a:extLst>
                <a:ext uri="{FF2B5EF4-FFF2-40B4-BE49-F238E27FC236}">
                  <a16:creationId xmlns:a16="http://schemas.microsoft.com/office/drawing/2014/main" id="{95726D56-C7FF-4861-9DD0-D861967AE656}"/>
                </a:ext>
              </a:extLst>
            </p:cNvPr>
            <p:cNvSpPr/>
            <p:nvPr/>
          </p:nvSpPr>
          <p:spPr>
            <a:xfrm>
              <a:off x="9342602" y="1787373"/>
              <a:ext cx="1309816" cy="2603254"/>
            </a:xfrm>
            <a:prstGeom prst="roundRect">
              <a:avLst/>
            </a:prstGeom>
            <a:noFill/>
            <a:ln>
              <a:solidFill>
                <a:srgbClr val="002B4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56" name="TextBox 55">
              <a:extLst>
                <a:ext uri="{FF2B5EF4-FFF2-40B4-BE49-F238E27FC236}">
                  <a16:creationId xmlns:a16="http://schemas.microsoft.com/office/drawing/2014/main" id="{C4EFB8B1-1BA4-4B6E-B283-B99324945077}"/>
                </a:ext>
              </a:extLst>
            </p:cNvPr>
            <p:cNvSpPr txBox="1"/>
            <p:nvPr/>
          </p:nvSpPr>
          <p:spPr>
            <a:xfrm>
              <a:off x="9418328" y="1773950"/>
              <a:ext cx="1139691" cy="262887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AU" sz="1200" dirty="0">
                  <a:solidFill>
                    <a:srgbClr val="002B49"/>
                  </a:solidFill>
                </a:rPr>
                <a:t>ATS operates TMS asset through and post COVID-19 Pandemic and Oil Price crash generating cashflow and paying down debt and seeking partner</a:t>
              </a:r>
            </a:p>
          </p:txBody>
        </p:sp>
      </p:grpSp>
      <p:cxnSp>
        <p:nvCxnSpPr>
          <p:cNvPr id="63" name="Straight Connector 62">
            <a:extLst>
              <a:ext uri="{FF2B5EF4-FFF2-40B4-BE49-F238E27FC236}">
                <a16:creationId xmlns:a16="http://schemas.microsoft.com/office/drawing/2014/main" id="{C63F7A39-27C7-4F0F-92FD-6FCAF5CFF84D}"/>
              </a:ext>
            </a:extLst>
          </p:cNvPr>
          <p:cNvCxnSpPr>
            <a:cxnSpLocks/>
            <a:stCxn id="55" idx="2"/>
            <a:endCxn id="40" idx="0"/>
          </p:cNvCxnSpPr>
          <p:nvPr/>
        </p:nvCxnSpPr>
        <p:spPr>
          <a:xfrm flipH="1">
            <a:off x="6641011" y="2251248"/>
            <a:ext cx="3299413" cy="635735"/>
          </a:xfrm>
          <a:prstGeom prst="line">
            <a:avLst/>
          </a:prstGeom>
          <a:ln w="28575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Arrow: Chevron 49">
            <a:extLst>
              <a:ext uri="{FF2B5EF4-FFF2-40B4-BE49-F238E27FC236}">
                <a16:creationId xmlns:a16="http://schemas.microsoft.com/office/drawing/2014/main" id="{87F85698-F303-40CA-85BC-EA83D05DBC58}"/>
              </a:ext>
            </a:extLst>
          </p:cNvPr>
          <p:cNvSpPr>
            <a:spLocks noChangeAspect="1"/>
          </p:cNvSpPr>
          <p:nvPr/>
        </p:nvSpPr>
        <p:spPr>
          <a:xfrm>
            <a:off x="7202674" y="2886983"/>
            <a:ext cx="1065600" cy="382236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dirty="0">
                <a:solidFill>
                  <a:schemeClr val="bg1"/>
                </a:solidFill>
              </a:rPr>
              <a:t>2021</a:t>
            </a:r>
          </a:p>
        </p:txBody>
      </p:sp>
      <p:cxnSp>
        <p:nvCxnSpPr>
          <p:cNvPr id="52" name="Straight Connector 51">
            <a:extLst>
              <a:ext uri="{FF2B5EF4-FFF2-40B4-BE49-F238E27FC236}">
                <a16:creationId xmlns:a16="http://schemas.microsoft.com/office/drawing/2014/main" id="{3D5C0FA7-22E1-49E6-9D2D-C2D0D56377A4}"/>
              </a:ext>
            </a:extLst>
          </p:cNvPr>
          <p:cNvCxnSpPr>
            <a:cxnSpLocks/>
            <a:stCxn id="21" idx="2"/>
            <a:endCxn id="40" idx="0"/>
          </p:cNvCxnSpPr>
          <p:nvPr/>
        </p:nvCxnSpPr>
        <p:spPr>
          <a:xfrm flipH="1">
            <a:off x="6641011" y="2252105"/>
            <a:ext cx="1005468" cy="634878"/>
          </a:xfrm>
          <a:prstGeom prst="line">
            <a:avLst/>
          </a:prstGeom>
          <a:ln w="28575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Arrow: Chevron 2">
            <a:extLst>
              <a:ext uri="{FF2B5EF4-FFF2-40B4-BE49-F238E27FC236}">
                <a16:creationId xmlns:a16="http://schemas.microsoft.com/office/drawing/2014/main" id="{1A581AEF-14BB-AFBD-45CF-5AA4EC4D7A0A}"/>
              </a:ext>
            </a:extLst>
          </p:cNvPr>
          <p:cNvSpPr>
            <a:spLocks noChangeAspect="1"/>
          </p:cNvSpPr>
          <p:nvPr/>
        </p:nvSpPr>
        <p:spPr>
          <a:xfrm>
            <a:off x="8201579" y="2891127"/>
            <a:ext cx="1065600" cy="382236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dirty="0">
                <a:solidFill>
                  <a:schemeClr val="bg1"/>
                </a:solidFill>
              </a:rPr>
              <a:t>2022</a:t>
            </a:r>
          </a:p>
        </p:txBody>
      </p:sp>
      <p:grpSp>
        <p:nvGrpSpPr>
          <p:cNvPr id="39" name="Group 38">
            <a:extLst>
              <a:ext uri="{FF2B5EF4-FFF2-40B4-BE49-F238E27FC236}">
                <a16:creationId xmlns:a16="http://schemas.microsoft.com/office/drawing/2014/main" id="{A2DBE5E4-0086-C51F-07AB-14F6D10BE152}"/>
              </a:ext>
            </a:extLst>
          </p:cNvPr>
          <p:cNvGrpSpPr/>
          <p:nvPr/>
        </p:nvGrpSpPr>
        <p:grpSpPr>
          <a:xfrm>
            <a:off x="1311895" y="1418128"/>
            <a:ext cx="1260000" cy="828000"/>
            <a:chOff x="4358264" y="1466335"/>
            <a:chExt cx="818351" cy="848497"/>
          </a:xfrm>
        </p:grpSpPr>
        <p:sp>
          <p:nvSpPr>
            <p:cNvPr id="42" name="Rectangle: Rounded Corners 41">
              <a:extLst>
                <a:ext uri="{FF2B5EF4-FFF2-40B4-BE49-F238E27FC236}">
                  <a16:creationId xmlns:a16="http://schemas.microsoft.com/office/drawing/2014/main" id="{3C84F474-B700-AC67-9CA2-4381241873C5}"/>
                </a:ext>
              </a:extLst>
            </p:cNvPr>
            <p:cNvSpPr/>
            <p:nvPr/>
          </p:nvSpPr>
          <p:spPr>
            <a:xfrm>
              <a:off x="4358264" y="1466335"/>
              <a:ext cx="818351" cy="848497"/>
            </a:xfrm>
            <a:prstGeom prst="roundRect">
              <a:avLst/>
            </a:prstGeom>
            <a:noFill/>
            <a:ln>
              <a:solidFill>
                <a:srgbClr val="002B4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43" name="TextBox 42">
              <a:extLst>
                <a:ext uri="{FF2B5EF4-FFF2-40B4-BE49-F238E27FC236}">
                  <a16:creationId xmlns:a16="http://schemas.microsoft.com/office/drawing/2014/main" id="{82AE2B88-3D83-789E-8FB8-737FA726DFC6}"/>
                </a:ext>
              </a:extLst>
            </p:cNvPr>
            <p:cNvSpPr txBox="1"/>
            <p:nvPr/>
          </p:nvSpPr>
          <p:spPr>
            <a:xfrm>
              <a:off x="4370037" y="1483322"/>
              <a:ext cx="806578" cy="47309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AU" sz="1200" dirty="0">
                  <a:solidFill>
                    <a:srgbClr val="002B49"/>
                  </a:solidFill>
                </a:rPr>
                <a:t>ATS secures 2 exploration concessions in Portugal</a:t>
              </a:r>
            </a:p>
          </p:txBody>
        </p:sp>
      </p:grpSp>
      <p:cxnSp>
        <p:nvCxnSpPr>
          <p:cNvPr id="58" name="Straight Connector 57">
            <a:extLst>
              <a:ext uri="{FF2B5EF4-FFF2-40B4-BE49-F238E27FC236}">
                <a16:creationId xmlns:a16="http://schemas.microsoft.com/office/drawing/2014/main" id="{1AF7AEAC-0995-93F6-1D14-1AD321CF1DC5}"/>
              </a:ext>
            </a:extLst>
          </p:cNvPr>
          <p:cNvCxnSpPr>
            <a:cxnSpLocks/>
            <a:stCxn id="56" idx="2"/>
            <a:endCxn id="3" idx="0"/>
          </p:cNvCxnSpPr>
          <p:nvPr/>
        </p:nvCxnSpPr>
        <p:spPr>
          <a:xfrm flipH="1">
            <a:off x="8638820" y="2255102"/>
            <a:ext cx="1280737" cy="636025"/>
          </a:xfrm>
          <a:prstGeom prst="line">
            <a:avLst/>
          </a:prstGeom>
          <a:ln w="28575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>
            <a:extLst>
              <a:ext uri="{FF2B5EF4-FFF2-40B4-BE49-F238E27FC236}">
                <a16:creationId xmlns:a16="http://schemas.microsoft.com/office/drawing/2014/main" id="{174BC50D-2859-E8BF-E6D4-AE2735DB924D}"/>
              </a:ext>
            </a:extLst>
          </p:cNvPr>
          <p:cNvCxnSpPr>
            <a:cxnSpLocks/>
            <a:stCxn id="56" idx="2"/>
            <a:endCxn id="50" idx="0"/>
          </p:cNvCxnSpPr>
          <p:nvPr/>
        </p:nvCxnSpPr>
        <p:spPr>
          <a:xfrm flipH="1">
            <a:off x="7639915" y="2255102"/>
            <a:ext cx="2279642" cy="631881"/>
          </a:xfrm>
          <a:prstGeom prst="line">
            <a:avLst/>
          </a:prstGeom>
          <a:ln w="28575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Arrow: Chevron 5">
            <a:extLst>
              <a:ext uri="{FF2B5EF4-FFF2-40B4-BE49-F238E27FC236}">
                <a16:creationId xmlns:a16="http://schemas.microsoft.com/office/drawing/2014/main" id="{1C3FF967-BAF4-B82B-9EC6-7F0984320D1C}"/>
              </a:ext>
            </a:extLst>
          </p:cNvPr>
          <p:cNvSpPr>
            <a:spLocks noChangeAspect="1"/>
          </p:cNvSpPr>
          <p:nvPr/>
        </p:nvSpPr>
        <p:spPr>
          <a:xfrm>
            <a:off x="9209519" y="2897089"/>
            <a:ext cx="1065600" cy="382236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dirty="0">
                <a:solidFill>
                  <a:schemeClr val="bg1"/>
                </a:solidFill>
              </a:rPr>
              <a:t>2023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0A7AD095-947B-ED55-481F-1D763392137C}"/>
              </a:ext>
            </a:extLst>
          </p:cNvPr>
          <p:cNvCxnSpPr>
            <a:cxnSpLocks/>
            <a:stCxn id="56" idx="2"/>
            <a:endCxn id="6" idx="0"/>
          </p:cNvCxnSpPr>
          <p:nvPr/>
        </p:nvCxnSpPr>
        <p:spPr>
          <a:xfrm flipH="1">
            <a:off x="9646760" y="2255102"/>
            <a:ext cx="272797" cy="641987"/>
          </a:xfrm>
          <a:prstGeom prst="line">
            <a:avLst/>
          </a:prstGeom>
          <a:ln w="28575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Arrow: Chevron 13">
            <a:extLst>
              <a:ext uri="{FF2B5EF4-FFF2-40B4-BE49-F238E27FC236}">
                <a16:creationId xmlns:a16="http://schemas.microsoft.com/office/drawing/2014/main" id="{EF05DCD8-BADF-9ADD-3406-AA11F81E0CEE}"/>
              </a:ext>
            </a:extLst>
          </p:cNvPr>
          <p:cNvSpPr>
            <a:spLocks noChangeAspect="1"/>
          </p:cNvSpPr>
          <p:nvPr/>
        </p:nvSpPr>
        <p:spPr>
          <a:xfrm>
            <a:off x="10211010" y="2890868"/>
            <a:ext cx="1065600" cy="382236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dirty="0">
                <a:solidFill>
                  <a:schemeClr val="bg1"/>
                </a:solidFill>
              </a:rPr>
              <a:t>2024</a:t>
            </a: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7E93F928-EA62-95E1-8025-10C88B6545E6}"/>
              </a:ext>
            </a:extLst>
          </p:cNvPr>
          <p:cNvCxnSpPr>
            <a:cxnSpLocks/>
            <a:stCxn id="56" idx="2"/>
            <a:endCxn id="14" idx="0"/>
          </p:cNvCxnSpPr>
          <p:nvPr/>
        </p:nvCxnSpPr>
        <p:spPr>
          <a:xfrm>
            <a:off x="9919557" y="2255102"/>
            <a:ext cx="728694" cy="635766"/>
          </a:xfrm>
          <a:prstGeom prst="line">
            <a:avLst/>
          </a:prstGeom>
          <a:ln w="28575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488470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4EBE362D48AE44096FBB82967984622" ma:contentTypeVersion="13" ma:contentTypeDescription="Create a new document." ma:contentTypeScope="" ma:versionID="31d2354f0da40ad2f98ae108aab1b1ad">
  <xsd:schema xmlns:xsd="http://www.w3.org/2001/XMLSchema" xmlns:xs="http://www.w3.org/2001/XMLSchema" xmlns:p="http://schemas.microsoft.com/office/2006/metadata/properties" xmlns:ns3="c7687d24-3e07-4a12-8817-0e1b4bff750a" xmlns:ns4="260f6918-7cfb-466a-9c8a-b08dc46e0fbd" targetNamespace="http://schemas.microsoft.com/office/2006/metadata/properties" ma:root="true" ma:fieldsID="e26c86ab08151c498a41c690e247210d" ns3:_="" ns4:_="">
    <xsd:import namespace="c7687d24-3e07-4a12-8817-0e1b4bff750a"/>
    <xsd:import namespace="260f6918-7cfb-466a-9c8a-b08dc46e0fbd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GenerationTime" minOccurs="0"/>
                <xsd:element ref="ns4:MediaServiceEventHashCode" minOccurs="0"/>
                <xsd:element ref="ns4:MediaServiceOCR" minOccurs="0"/>
                <xsd:element ref="ns4:MediaServiceLocation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7687d24-3e07-4a12-8817-0e1b4bff750a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60f6918-7cfb-466a-9c8a-b08dc46e0fb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400F8C8B-D4E0-4D98-876C-61267CBF32E6}">
  <ds:schemaRefs>
    <ds:schemaRef ds:uri="http://purl.org/dc/terms/"/>
    <ds:schemaRef ds:uri="http://schemas.openxmlformats.org/package/2006/metadata/core-properties"/>
    <ds:schemaRef ds:uri="http://purl.org/dc/dcmitype/"/>
    <ds:schemaRef ds:uri="260f6918-7cfb-466a-9c8a-b08dc46e0fbd"/>
    <ds:schemaRef ds:uri="c7687d24-3e07-4a12-8817-0e1b4bff750a"/>
    <ds:schemaRef ds:uri="http://purl.org/dc/elements/1.1/"/>
    <ds:schemaRef ds:uri="http://schemas.microsoft.com/office/2006/documentManagement/types"/>
    <ds:schemaRef ds:uri="http://schemas.microsoft.com/office/infopath/2007/PartnerControls"/>
    <ds:schemaRef ds:uri="http://schemas.microsoft.com/office/2006/metadata/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379B316B-B4A0-4981-B94F-59F7FB776E4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7687d24-3e07-4a12-8817-0e1b4bff750a"/>
    <ds:schemaRef ds:uri="260f6918-7cfb-466a-9c8a-b08dc46e0fb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A871B38E-F5FF-474A-BAFD-507FCC4C2631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541</TotalTime>
  <Words>126</Words>
  <Application>Microsoft Office PowerPoint</Application>
  <PresentationFormat>Widescreen</PresentationFormat>
  <Paragraphs>33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Ian Lusted</dc:creator>
  <cp:lastModifiedBy>Malcolm Bult</cp:lastModifiedBy>
  <cp:revision>27</cp:revision>
  <cp:lastPrinted>2021-02-23T03:19:09Z</cp:lastPrinted>
  <dcterms:created xsi:type="dcterms:W3CDTF">2020-07-10T05:13:10Z</dcterms:created>
  <dcterms:modified xsi:type="dcterms:W3CDTF">2025-02-18T05:16:50Z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0x01010054EBE362D48AE44096FBB82967984622</vt:lpwstr>
  </property>
</Properties>
</file>